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74" r:id="rId3"/>
    <p:sldId id="287" r:id="rId4"/>
    <p:sldId id="288" r:id="rId5"/>
    <p:sldId id="289" r:id="rId6"/>
    <p:sldId id="290" r:id="rId7"/>
    <p:sldId id="291" r:id="rId8"/>
    <p:sldId id="300" r:id="rId9"/>
    <p:sldId id="292" r:id="rId10"/>
    <p:sldId id="293" r:id="rId11"/>
    <p:sldId id="301" r:id="rId12"/>
    <p:sldId id="294" r:id="rId13"/>
    <p:sldId id="295" r:id="rId14"/>
    <p:sldId id="296" r:id="rId15"/>
    <p:sldId id="302" r:id="rId16"/>
    <p:sldId id="303" r:id="rId17"/>
    <p:sldId id="297" r:id="rId18"/>
    <p:sldId id="298" r:id="rId19"/>
    <p:sldId id="29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6B75-A24D-4E1D-B0A4-7AC85409EF6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42B73-213E-42ED-B9D4-17DE6CCEA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7030A0"/>
            </a:gs>
            <a:gs pos="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645024"/>
            <a:ext cx="3672408" cy="17021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132913" cy="235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Физкультминутка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ozdravka.com/_ph/136/2798373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86231"/>
            <a:ext cx="3961364" cy="406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844824"/>
            <a:ext cx="79196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Родиной фигурного катания является Голландия. </a:t>
            </a:r>
            <a:endParaRPr lang="ru-RU" sz="24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4" descr="https://arhivurokov.ru/kopilka/uploads/user_file_55f86319b636e/img_user_file_55f86319b636e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3" t="1713" r="13378" b="38438"/>
          <a:stretch/>
        </p:blipFill>
        <p:spPr bwMode="auto">
          <a:xfrm>
            <a:off x="5528169" y="2546608"/>
            <a:ext cx="23042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mg.championat.com/news/big/j/k/medzh-sajers_144179930913098890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9366"/>
            <a:ext cx="2787717" cy="209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uchwiki.org/files/couch/images/1/10/Animated-Flag-Netherland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570"/>
            <a:ext cx="2232248" cy="146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Обобщение и систематизация знаний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08345" y="1268760"/>
            <a:ext cx="3850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в парах</a:t>
            </a:r>
          </a:p>
        </p:txBody>
      </p:sp>
      <p:pic>
        <p:nvPicPr>
          <p:cNvPr id="7" name="Picture 2" descr="https://pozdravka.com/_ph/136/2798373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75" y="260648"/>
            <a:ext cx="2169626" cy="222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ozdravka.com/_ph/136/2798373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60648"/>
            <a:ext cx="2155532" cy="229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: 5 + (18 * 1)+19 =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1)18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1 = 18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2)25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= 5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3)5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 = 23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4)23+19=42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2133" y="980728"/>
            <a:ext cx="4503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Самостоятельная</a:t>
            </a:r>
          </a:p>
          <a:p>
            <a:pPr algn="ctr"/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5157" y="1340768"/>
            <a:ext cx="2232248" cy="317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478404"/>
            <a:ext cx="5336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 + 29 - 18) + 35 : 7 =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441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1)37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+ 29 = 66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2)66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18 = 48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3)35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= 5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4)48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= 53</a:t>
            </a:r>
          </a:p>
        </p:txBody>
      </p:sp>
    </p:spTree>
    <p:extLst>
      <p:ext uri="{BB962C8B-B14F-4D97-AF65-F5344CB8AC3E}">
        <p14:creationId xmlns:p14="http://schemas.microsoft.com/office/powerpoint/2010/main" val="25732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4257" y="1268760"/>
            <a:ext cx="5621959" cy="485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340768"/>
            <a:ext cx="2383604" cy="339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1795" y="1049698"/>
            <a:ext cx="6076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 запиши верные равенства и неравенства, если вместо пропущенного числа вставить 6.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65167"/>
            <a:ext cx="6102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: … &gt; 7	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… &gt; 24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: … = 8	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&gt; 2</a:t>
            </a:r>
          </a:p>
        </p:txBody>
      </p:sp>
    </p:spTree>
    <p:extLst>
      <p:ext uri="{BB962C8B-B14F-4D97-AF65-F5344CB8AC3E}">
        <p14:creationId xmlns:p14="http://schemas.microsoft.com/office/powerpoint/2010/main" val="440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7          </a:t>
            </a:r>
            <a:endParaRPr lang="ru-RU" sz="7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= 8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логическую цепочку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3   9   45   45   15   3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480836" cy="146538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3   9   45   45   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96952"/>
            <a:ext cx="32403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* 1 = 3			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* 3 = 9			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* 5 = 45</a:t>
            </a:r>
            <a:r>
              <a:rPr lang="ru-RU" sz="4000" b="1" dirty="0"/>
              <a:t>	</a:t>
            </a:r>
            <a:r>
              <a:rPr lang="ru-RU" dirty="0"/>
              <a:t>	</a:t>
            </a:r>
            <a:r>
              <a:rPr lang="ru-RU" dirty="0" smtClean="0"/>
              <a:t>	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00630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: 1 =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=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= 3   </a:t>
            </a:r>
          </a:p>
        </p:txBody>
      </p:sp>
    </p:spTree>
    <p:extLst>
      <p:ext uri="{BB962C8B-B14F-4D97-AF65-F5344CB8AC3E}">
        <p14:creationId xmlns:p14="http://schemas.microsoft.com/office/powerpoint/2010/main" val="23866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12776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playcast.ru/uploads/2016/05/05/185439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039">
            <a:off x="1453021" y="1381954"/>
            <a:ext cx="13237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laycast.ru/uploads/2016/12/23/2101358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45">
            <a:off x="2504728" y="2914909"/>
            <a:ext cx="1447428" cy="197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Домашнее задание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12776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9285" y="1268760"/>
            <a:ext cx="2848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Повторить</a:t>
            </a:r>
          </a:p>
          <a:p>
            <a:pPr algn="ctr"/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аблицу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умножения</a:t>
            </a:r>
          </a:p>
        </p:txBody>
      </p:sp>
    </p:spTree>
    <p:extLst>
      <p:ext uri="{BB962C8B-B14F-4D97-AF65-F5344CB8AC3E}">
        <p14:creationId xmlns:p14="http://schemas.microsoft.com/office/powerpoint/2010/main" val="4025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Подведение итогов урока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12776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tyleantistress.ru/upload/iblock/930/9304c6fc7c0ac5eaeff1ac1cc28036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3" t="11427" r="2725" b="41626"/>
          <a:stretch/>
        </p:blipFill>
        <p:spPr bwMode="auto">
          <a:xfrm>
            <a:off x="2071615" y="1124744"/>
            <a:ext cx="1728192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tyleantistress.ru/upload/iblock/930/9304c6fc7c0ac5eaeff1ac1cc28036b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41464" r="67442" b="11589"/>
          <a:stretch/>
        </p:blipFill>
        <p:spPr bwMode="auto">
          <a:xfrm>
            <a:off x="2179626" y="3969060"/>
            <a:ext cx="1512169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tyleantistress.ru/upload/iblock/930/9304c6fc7c0ac5eaeff1ac1cc28036b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 t="28412" r="35555" b="22507"/>
          <a:stretch/>
        </p:blipFill>
        <p:spPr bwMode="auto">
          <a:xfrm>
            <a:off x="2069661" y="2564904"/>
            <a:ext cx="1656185" cy="165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C00000"/>
                </a:solidFill>
              </a:rPr>
              <a:t>Организационный момент</a:t>
            </a:r>
            <a:endParaRPr lang="ru-RU" altLang="ru-RU" sz="180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529138" cy="45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899592" y="3356992"/>
            <a:ext cx="4104456" cy="253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56992"/>
            <a:ext cx="4800600" cy="2285999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Умнички</a:t>
            </a:r>
            <a:r>
              <a: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2" y="1484784"/>
            <a:ext cx="3019522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463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Устный счет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21189"/>
              </p:ext>
            </p:extLst>
          </p:nvPr>
        </p:nvGraphicFramePr>
        <p:xfrm>
          <a:off x="1331640" y="1268760"/>
          <a:ext cx="6245225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735"/>
                <a:gridCol w="772795"/>
                <a:gridCol w="773430"/>
                <a:gridCol w="802005"/>
                <a:gridCol w="774065"/>
                <a:gridCol w="774065"/>
                <a:gridCol w="774065"/>
                <a:gridCol w="774065"/>
              </a:tblGrid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20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24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48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77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7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12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70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35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49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30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63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6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Устный счет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30052"/>
              </p:ext>
            </p:extLst>
          </p:nvPr>
        </p:nvGraphicFramePr>
        <p:xfrm>
          <a:off x="1331640" y="1268760"/>
          <a:ext cx="6245225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735"/>
                <a:gridCol w="772795"/>
                <a:gridCol w="773430"/>
                <a:gridCol w="802005"/>
                <a:gridCol w="774065"/>
                <a:gridCol w="774065"/>
                <a:gridCol w="774065"/>
                <a:gridCol w="774065"/>
              </a:tblGrid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24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77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12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35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45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63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07804"/>
              </p:ext>
            </p:extLst>
          </p:nvPr>
        </p:nvGraphicFramePr>
        <p:xfrm>
          <a:off x="1331640" y="4151626"/>
          <a:ext cx="6245225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735"/>
                <a:gridCol w="772795"/>
                <a:gridCol w="773430"/>
                <a:gridCol w="802005"/>
                <a:gridCol w="774065"/>
                <a:gridCol w="774065"/>
                <a:gridCol w="774065"/>
                <a:gridCol w="774065"/>
              </a:tblGrid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Устный счет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53314"/>
              </p:ext>
            </p:extLst>
          </p:nvPr>
        </p:nvGraphicFramePr>
        <p:xfrm>
          <a:off x="1331640" y="1268760"/>
          <a:ext cx="6245225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735"/>
                <a:gridCol w="772795"/>
                <a:gridCol w="773430"/>
                <a:gridCol w="802005"/>
                <a:gridCol w="774065"/>
                <a:gridCol w="774065"/>
                <a:gridCol w="774065"/>
                <a:gridCol w="774065"/>
              </a:tblGrid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24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77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7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12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35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45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63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83594"/>
              </p:ext>
            </p:extLst>
          </p:nvPr>
        </p:nvGraphicFramePr>
        <p:xfrm>
          <a:off x="1331640" y="4151626"/>
          <a:ext cx="6245225" cy="1348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735"/>
                <a:gridCol w="772795"/>
                <a:gridCol w="773430"/>
                <a:gridCol w="802005"/>
                <a:gridCol w="774065"/>
                <a:gridCol w="774065"/>
                <a:gridCol w="774065"/>
                <a:gridCol w="774065"/>
              </a:tblGrid>
              <a:tr h="717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</a:rPr>
                        <a:t>50</a:t>
                      </a:r>
                      <a:r>
                        <a:rPr lang="ru-RU" sz="3500" b="1" dirty="0">
                          <a:effectLst/>
                          <a:latin typeface="+mj-lt"/>
                        </a:rPr>
                        <a:t> 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5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376470"/>
            <a:ext cx="14863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63 – </a:t>
            </a:r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45 – г</a:t>
            </a:r>
          </a:p>
          <a:p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24 – в</a:t>
            </a:r>
          </a:p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 – к </a:t>
            </a:r>
            <a:endParaRPr lang="ru-RU" sz="36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376470"/>
            <a:ext cx="16161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</a:t>
            </a:r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и</a:t>
            </a:r>
          </a:p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– о</a:t>
            </a:r>
          </a:p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</a:t>
            </a:r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е</a:t>
            </a:r>
          </a:p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77 – с </a:t>
            </a:r>
            <a:endParaRPr lang="ru-RU" sz="36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853765"/>
            <a:ext cx="545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853765"/>
            <a:ext cx="498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4193" y="4853765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2929" y="4853765"/>
            <a:ext cx="397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6317" y="4853765"/>
            <a:ext cx="572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4432" y="4853765"/>
            <a:ext cx="452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2959" y="4845574"/>
            <a:ext cx="502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11613" y="4853765"/>
            <a:ext cx="4716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0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Постановка цели и задач урока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7675" y="1268760"/>
            <a:ext cx="3272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ТАБЛИЧНОЕ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УМНОЖЕНИЕ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ДЕЛЕНИЕ</a:t>
            </a: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12776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Обобщение и систематизация знаний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532" y="1268760"/>
            <a:ext cx="4926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по </a:t>
            </a:r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карточке</a:t>
            </a:r>
            <a:endParaRPr lang="ru-RU" sz="3600" b="1" cap="none" spc="0" dirty="0" smtClean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183924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060848"/>
            <a:ext cx="2088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18*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5*8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               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8*7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20486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*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21:3=7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42:7=6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Обобщение и систематизация знаний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4528" y="1268760"/>
            <a:ext cx="4078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Решение задачи</a:t>
            </a: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12776"/>
            <a:ext cx="3243813" cy="461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12775" y="414338"/>
            <a:ext cx="6348413" cy="495300"/>
          </a:xfrm>
        </p:spPr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Обобщение и систематизация знаний</a:t>
            </a:r>
            <a:endParaRPr lang="ru-RU" alt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http://sunveter.ru/uploads/posts/2013-06/1371640469_solnce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9" y="25774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s.tmbreg.ru/images/Novosti/2013/emblema_Festival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001" r="2110"/>
          <a:stretch/>
        </p:blipFill>
        <p:spPr bwMode="auto">
          <a:xfrm>
            <a:off x="323528" y="5301208"/>
            <a:ext cx="174829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4100" y="1267646"/>
            <a:ext cx="4233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 -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м.</a:t>
            </a:r>
          </a:p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М.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? м.  в 3 р. </a:t>
            </a:r>
            <a:r>
              <a:rPr lang="en-US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          </a:t>
            </a:r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к.</a:t>
            </a:r>
          </a:p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П.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 ? м.</a:t>
            </a:r>
          </a:p>
        </p:txBody>
      </p:sp>
      <p:pic>
        <p:nvPicPr>
          <p:cNvPr id="3074" name="Picture 2" descr="http://zezete2.z.e.pic.centerblog.net/c20fad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8356" y="3670312"/>
            <a:ext cx="1758628" cy="250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775" y="2825984"/>
            <a:ext cx="7919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1) 5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 3 = 15 (м.) – расчистил Миша.</a:t>
            </a:r>
          </a:p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2) 5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+ 15 = 20 (м.) – расчистили Ира и Миша вместе.</a:t>
            </a:r>
          </a:p>
          <a:p>
            <a:r>
              <a:rPr lang="ru-RU" sz="2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3) 32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20 = 12 (м.)</a:t>
            </a:r>
          </a:p>
          <a:p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Ответ: </a:t>
            </a:r>
            <a:r>
              <a:rPr lang="ru-RU" sz="24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 метров расчистил папа.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86981" y="1340768"/>
            <a:ext cx="0" cy="10081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Выгнутая вниз стрелка 3"/>
          <p:cNvSpPr/>
          <p:nvPr/>
        </p:nvSpPr>
        <p:spPr>
          <a:xfrm rot="16200000">
            <a:off x="3219980" y="1547989"/>
            <a:ext cx="550798" cy="28803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886</TotalTime>
  <Words>341</Words>
  <Application>Microsoft Office PowerPoint</Application>
  <PresentationFormat>Экран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УРОК МАТЕМАТИКИ</vt:lpstr>
      <vt:lpstr>Организационный момент</vt:lpstr>
      <vt:lpstr>Устный счет</vt:lpstr>
      <vt:lpstr>Устный счет</vt:lpstr>
      <vt:lpstr>Устный счет</vt:lpstr>
      <vt:lpstr>Постановка цели и задач урока</vt:lpstr>
      <vt:lpstr>Обобщение и систематизация знаний</vt:lpstr>
      <vt:lpstr>Обобщение и систематизация знаний</vt:lpstr>
      <vt:lpstr>Обобщение и систематизация знаний</vt:lpstr>
      <vt:lpstr>Физкультминутка</vt:lpstr>
      <vt:lpstr>Презентация PowerPoint</vt:lpstr>
      <vt:lpstr>Обобщение и систематизация знаний</vt:lpstr>
      <vt:lpstr>Презентация PowerPoint</vt:lpstr>
      <vt:lpstr>Презентация PowerPoint</vt:lpstr>
      <vt:lpstr>Презентация PowerPoint</vt:lpstr>
      <vt:lpstr>Решите логическую цепочку 3   9   45   45   15   3 </vt:lpstr>
      <vt:lpstr>Презентация PowerPoint</vt:lpstr>
      <vt:lpstr>Домашнее задание</vt:lpstr>
      <vt:lpstr>Подведение итогов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321</cp:lastModifiedBy>
  <cp:revision>66</cp:revision>
  <dcterms:created xsi:type="dcterms:W3CDTF">2012-12-09T18:02:09Z</dcterms:created>
  <dcterms:modified xsi:type="dcterms:W3CDTF">2023-11-12T16:28:07Z</dcterms:modified>
</cp:coreProperties>
</file>